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
  </p:notesMasterIdLst>
  <p:handoutMasterIdLst>
    <p:handoutMasterId r:id="rId6"/>
  </p:handoutMasterIdLst>
  <p:sldIdLst>
    <p:sldId id="981" r:id="rId2"/>
    <p:sldId id="982" r:id="rId3"/>
    <p:sldId id="983" r:id="rId4"/>
  </p:sldIdLst>
  <p:sldSz cx="6858000" cy="9144000" type="screen4x3"/>
  <p:notesSz cx="6650038" cy="9783763"/>
  <p:defaultTextStyle>
    <a:defPPr>
      <a:defRPr lang="en-GB"/>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904" userDrawn="1">
          <p15:clr>
            <a:srgbClr val="A4A3A4"/>
          </p15:clr>
        </p15:guide>
        <p15:guide id="2" pos="2364" userDrawn="1">
          <p15:clr>
            <a:srgbClr val="A4A3A4"/>
          </p15:clr>
        </p15:guide>
      </p15:sldGuideLst>
    </p:ext>
    <p:ext uri="{2D200454-40CA-4A62-9FC3-DE9A4176ACB9}">
      <p15:notesGuideLst xmlns:p15="http://schemas.microsoft.com/office/powerpoint/2012/main">
        <p15:guide id="1" orient="horz" pos="3082">
          <p15:clr>
            <a:srgbClr val="A4A3A4"/>
          </p15:clr>
        </p15:guide>
        <p15:guide id="2" pos="209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0000"/>
    <a:srgbClr val="66FF33"/>
    <a:srgbClr val="FF9900"/>
    <a:srgbClr val="FF66FF"/>
    <a:srgbClr val="0066FF"/>
    <a:srgbClr val="FFFFFF"/>
    <a:srgbClr val="CCFF33"/>
    <a:srgbClr val="CCFFFF"/>
    <a:srgbClr val="FFFF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03" autoAdjust="0"/>
    <p:restoredTop sz="97440" autoAdjust="0"/>
  </p:normalViewPr>
  <p:slideViewPr>
    <p:cSldViewPr>
      <p:cViewPr varScale="1">
        <p:scale>
          <a:sx n="118" d="100"/>
          <a:sy n="118" d="100"/>
        </p:scale>
        <p:origin x="4008" y="114"/>
      </p:cViewPr>
      <p:guideLst>
        <p:guide orient="horz" pos="3904"/>
        <p:guide pos="2364"/>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2" d="100"/>
          <a:sy n="52" d="100"/>
        </p:scale>
        <p:origin x="-1824" y="-96"/>
      </p:cViewPr>
      <p:guideLst>
        <p:guide orient="horz" pos="3082"/>
        <p:guide pos="209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6/11/relationships/changesInfo" Target="changesInfos/changesInfo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flemen" userId="1b19023fd4adac65" providerId="LiveId" clId="{4E61554A-032D-4345-A0A0-7859A331C5D7}"/>
    <pc:docChg chg="undo custSel modSld">
      <pc:chgData name="kevin flemen" userId="1b19023fd4adac65" providerId="LiveId" clId="{4E61554A-032D-4345-A0A0-7859A331C5D7}" dt="2026-08-28T08:07:28.838" v="750" actId="22"/>
      <pc:docMkLst>
        <pc:docMk/>
      </pc:docMkLst>
      <pc:sldChg chg="addSp modSp mod">
        <pc:chgData name="kevin flemen" userId="1b19023fd4adac65" providerId="LiveId" clId="{4E61554A-032D-4345-A0A0-7859A331C5D7}" dt="2026-08-28T08:03:14.240" v="462" actId="122"/>
        <pc:sldMkLst>
          <pc:docMk/>
          <pc:sldMk cId="4190854774" sldId="981"/>
        </pc:sldMkLst>
        <pc:spChg chg="mod">
          <ac:chgData name="kevin flemen" userId="1b19023fd4adac65" providerId="LiveId" clId="{4E61554A-032D-4345-A0A0-7859A331C5D7}" dt="2026-08-28T07:58:35.238" v="15" actId="1076"/>
          <ac:spMkLst>
            <pc:docMk/>
            <pc:sldMk cId="4190854774" sldId="981"/>
            <ac:spMk id="2" creationId="{E5DF6336-C781-F32C-B069-E24330836FC7}"/>
          </ac:spMkLst>
        </pc:spChg>
        <pc:spChg chg="add mod">
          <ac:chgData name="kevin flemen" userId="1b19023fd4adac65" providerId="LiveId" clId="{4E61554A-032D-4345-A0A0-7859A331C5D7}" dt="2026-08-28T08:02:55.382" v="458" actId="571"/>
          <ac:spMkLst>
            <pc:docMk/>
            <pc:sldMk cId="4190854774" sldId="981"/>
            <ac:spMk id="4" creationId="{BCDD3CC8-B75E-C8F1-D872-B273CA2351A8}"/>
          </ac:spMkLst>
        </pc:spChg>
        <pc:spChg chg="add mod">
          <ac:chgData name="kevin flemen" userId="1b19023fd4adac65" providerId="LiveId" clId="{4E61554A-032D-4345-A0A0-7859A331C5D7}" dt="2026-08-28T08:03:06.446" v="461" actId="571"/>
          <ac:spMkLst>
            <pc:docMk/>
            <pc:sldMk cId="4190854774" sldId="981"/>
            <ac:spMk id="5" creationId="{45F96631-54B6-B031-8B55-FBAC7C04EC01}"/>
          </ac:spMkLst>
        </pc:spChg>
        <pc:spChg chg="mod">
          <ac:chgData name="kevin flemen" userId="1b19023fd4adac65" providerId="LiveId" clId="{4E61554A-032D-4345-A0A0-7859A331C5D7}" dt="2026-08-28T08:03:14.240" v="462" actId="122"/>
          <ac:spMkLst>
            <pc:docMk/>
            <pc:sldMk cId="4190854774" sldId="981"/>
            <ac:spMk id="6" creationId="{A6508D1D-6CD6-0B02-E202-6C09F142FA69}"/>
          </ac:spMkLst>
        </pc:spChg>
      </pc:sldChg>
      <pc:sldChg chg="addSp delSp modSp mod">
        <pc:chgData name="kevin flemen" userId="1b19023fd4adac65" providerId="LiveId" clId="{4E61554A-032D-4345-A0A0-7859A331C5D7}" dt="2026-08-28T08:07:24.207" v="748" actId="22"/>
        <pc:sldMkLst>
          <pc:docMk/>
          <pc:sldMk cId="2002629569" sldId="982"/>
        </pc:sldMkLst>
        <pc:spChg chg="del">
          <ac:chgData name="kevin flemen" userId="1b19023fd4adac65" providerId="LiveId" clId="{4E61554A-032D-4345-A0A0-7859A331C5D7}" dt="2026-08-28T08:07:22.952" v="747" actId="478"/>
          <ac:spMkLst>
            <pc:docMk/>
            <pc:sldMk cId="2002629569" sldId="982"/>
            <ac:spMk id="2" creationId="{E5DF6336-C781-F32C-B069-E24330836FC7}"/>
          </ac:spMkLst>
        </pc:spChg>
        <pc:spChg chg="add mod">
          <ac:chgData name="kevin flemen" userId="1b19023fd4adac65" providerId="LiveId" clId="{4E61554A-032D-4345-A0A0-7859A331C5D7}" dt="2026-08-28T08:03:21.187" v="464" actId="571"/>
          <ac:spMkLst>
            <pc:docMk/>
            <pc:sldMk cId="2002629569" sldId="982"/>
            <ac:spMk id="3" creationId="{3B3EC007-F9FB-24D6-0CBC-289FC59DBBFF}"/>
          </ac:spMkLst>
        </pc:spChg>
        <pc:spChg chg="add">
          <ac:chgData name="kevin flemen" userId="1b19023fd4adac65" providerId="LiveId" clId="{4E61554A-032D-4345-A0A0-7859A331C5D7}" dt="2026-08-28T08:07:24.207" v="748" actId="22"/>
          <ac:spMkLst>
            <pc:docMk/>
            <pc:sldMk cId="2002629569" sldId="982"/>
            <ac:spMk id="5" creationId="{1BA1BDA3-CA36-3499-01E6-B00503B420CD}"/>
          </ac:spMkLst>
        </pc:spChg>
        <pc:spChg chg="mod">
          <ac:chgData name="kevin flemen" userId="1b19023fd4adac65" providerId="LiveId" clId="{4E61554A-032D-4345-A0A0-7859A331C5D7}" dt="2026-08-28T08:05:53.752" v="704" actId="113"/>
          <ac:spMkLst>
            <pc:docMk/>
            <pc:sldMk cId="2002629569" sldId="982"/>
            <ac:spMk id="6" creationId="{A6508D1D-6CD6-0B02-E202-6C09F142FA69}"/>
          </ac:spMkLst>
        </pc:spChg>
      </pc:sldChg>
      <pc:sldChg chg="addSp delSp modSp mod">
        <pc:chgData name="kevin flemen" userId="1b19023fd4adac65" providerId="LiveId" clId="{4E61554A-032D-4345-A0A0-7859A331C5D7}" dt="2026-08-28T08:07:28.838" v="750" actId="22"/>
        <pc:sldMkLst>
          <pc:docMk/>
          <pc:sldMk cId="3351057549" sldId="983"/>
        </pc:sldMkLst>
        <pc:spChg chg="del">
          <ac:chgData name="kevin flemen" userId="1b19023fd4adac65" providerId="LiveId" clId="{4E61554A-032D-4345-A0A0-7859A331C5D7}" dt="2026-08-28T08:07:27.113" v="749" actId="478"/>
          <ac:spMkLst>
            <pc:docMk/>
            <pc:sldMk cId="3351057549" sldId="983"/>
            <ac:spMk id="2" creationId="{E5DF6336-C781-F32C-B069-E24330836FC7}"/>
          </ac:spMkLst>
        </pc:spChg>
        <pc:spChg chg="add">
          <ac:chgData name="kevin flemen" userId="1b19023fd4adac65" providerId="LiveId" clId="{4E61554A-032D-4345-A0A0-7859A331C5D7}" dt="2026-08-28T08:07:28.838" v="750" actId="22"/>
          <ac:spMkLst>
            <pc:docMk/>
            <pc:sldMk cId="3351057549" sldId="983"/>
            <ac:spMk id="4" creationId="{8847B9C5-B7AB-69FE-D188-EE272BD54D3E}"/>
          </ac:spMkLst>
        </pc:spChg>
        <pc:spChg chg="mod">
          <ac:chgData name="kevin flemen" userId="1b19023fd4adac65" providerId="LiveId" clId="{4E61554A-032D-4345-A0A0-7859A331C5D7}" dt="2026-08-28T08:06:53.759" v="746" actId="20577"/>
          <ac:spMkLst>
            <pc:docMk/>
            <pc:sldMk cId="3351057549" sldId="983"/>
            <ac:spMk id="6" creationId="{A6508D1D-6CD6-0B02-E202-6C09F142FA6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5458" name="Rectangle 2"/>
          <p:cNvSpPr>
            <a:spLocks noGrp="1" noChangeArrowheads="1"/>
          </p:cNvSpPr>
          <p:nvPr>
            <p:ph type="hdr" sz="quarter"/>
          </p:nvPr>
        </p:nvSpPr>
        <p:spPr bwMode="auto">
          <a:xfrm>
            <a:off x="2" y="1"/>
            <a:ext cx="2896087" cy="457497"/>
          </a:xfrm>
          <a:prstGeom prst="rect">
            <a:avLst/>
          </a:prstGeom>
          <a:noFill/>
          <a:ln w="9525">
            <a:noFill/>
            <a:miter lim="800000"/>
            <a:headEnd/>
            <a:tailEnd/>
          </a:ln>
          <a:effectLst/>
        </p:spPr>
        <p:txBody>
          <a:bodyPr vert="horz" wrap="square" lIns="86777" tIns="43389" rIns="86777" bIns="43389" numCol="1" anchor="t" anchorCtr="0" compatLnSpc="1">
            <a:prstTxWarp prst="textNoShape">
              <a:avLst/>
            </a:prstTxWarp>
          </a:bodyPr>
          <a:lstStyle>
            <a:lvl1pPr defTabSz="868241" eaLnBrk="0" hangingPunct="0">
              <a:defRPr sz="1100"/>
            </a:lvl1pPr>
          </a:lstStyle>
          <a:p>
            <a:pPr>
              <a:defRPr/>
            </a:pPr>
            <a:endParaRPr lang="en-GB"/>
          </a:p>
        </p:txBody>
      </p:sp>
      <p:sp>
        <p:nvSpPr>
          <p:cNvPr id="275459" name="Rectangle 3"/>
          <p:cNvSpPr>
            <a:spLocks noGrp="1" noChangeArrowheads="1"/>
          </p:cNvSpPr>
          <p:nvPr>
            <p:ph type="dt" sz="quarter" idx="1"/>
          </p:nvPr>
        </p:nvSpPr>
        <p:spPr bwMode="auto">
          <a:xfrm>
            <a:off x="3734888" y="1"/>
            <a:ext cx="2896086" cy="457497"/>
          </a:xfrm>
          <a:prstGeom prst="rect">
            <a:avLst/>
          </a:prstGeom>
          <a:noFill/>
          <a:ln w="9525">
            <a:noFill/>
            <a:miter lim="800000"/>
            <a:headEnd/>
            <a:tailEnd/>
          </a:ln>
          <a:effectLst/>
        </p:spPr>
        <p:txBody>
          <a:bodyPr vert="horz" wrap="square" lIns="86777" tIns="43389" rIns="86777" bIns="43389" numCol="1" anchor="t" anchorCtr="0" compatLnSpc="1">
            <a:prstTxWarp prst="textNoShape">
              <a:avLst/>
            </a:prstTxWarp>
          </a:bodyPr>
          <a:lstStyle>
            <a:lvl1pPr algn="r" defTabSz="868241" eaLnBrk="0" hangingPunct="0">
              <a:defRPr sz="1100"/>
            </a:lvl1pPr>
          </a:lstStyle>
          <a:p>
            <a:pPr>
              <a:defRPr/>
            </a:pPr>
            <a:endParaRPr lang="en-GB"/>
          </a:p>
        </p:txBody>
      </p:sp>
      <p:sp>
        <p:nvSpPr>
          <p:cNvPr id="275460" name="Rectangle 4"/>
          <p:cNvSpPr>
            <a:spLocks noGrp="1" noChangeArrowheads="1"/>
          </p:cNvSpPr>
          <p:nvPr>
            <p:ph type="ftr" sz="quarter" idx="2"/>
          </p:nvPr>
        </p:nvSpPr>
        <p:spPr bwMode="auto">
          <a:xfrm>
            <a:off x="2" y="9297672"/>
            <a:ext cx="2896087" cy="457497"/>
          </a:xfrm>
          <a:prstGeom prst="rect">
            <a:avLst/>
          </a:prstGeom>
          <a:noFill/>
          <a:ln w="9525">
            <a:noFill/>
            <a:miter lim="800000"/>
            <a:headEnd/>
            <a:tailEnd/>
          </a:ln>
          <a:effectLst/>
        </p:spPr>
        <p:txBody>
          <a:bodyPr vert="horz" wrap="square" lIns="86777" tIns="43389" rIns="86777" bIns="43389" numCol="1" anchor="b" anchorCtr="0" compatLnSpc="1">
            <a:prstTxWarp prst="textNoShape">
              <a:avLst/>
            </a:prstTxWarp>
          </a:bodyPr>
          <a:lstStyle>
            <a:lvl1pPr defTabSz="868241" eaLnBrk="0" hangingPunct="0">
              <a:defRPr sz="1100"/>
            </a:lvl1pPr>
          </a:lstStyle>
          <a:p>
            <a:pPr>
              <a:defRPr/>
            </a:pPr>
            <a:endParaRPr lang="en-GB"/>
          </a:p>
        </p:txBody>
      </p:sp>
      <p:sp>
        <p:nvSpPr>
          <p:cNvPr id="275461" name="Rectangle 5"/>
          <p:cNvSpPr>
            <a:spLocks noGrp="1" noChangeArrowheads="1"/>
          </p:cNvSpPr>
          <p:nvPr>
            <p:ph type="sldNum" sz="quarter" idx="3"/>
          </p:nvPr>
        </p:nvSpPr>
        <p:spPr bwMode="auto">
          <a:xfrm>
            <a:off x="3734888" y="9297672"/>
            <a:ext cx="2896086" cy="457497"/>
          </a:xfrm>
          <a:prstGeom prst="rect">
            <a:avLst/>
          </a:prstGeom>
          <a:noFill/>
          <a:ln w="9525">
            <a:noFill/>
            <a:miter lim="800000"/>
            <a:headEnd/>
            <a:tailEnd/>
          </a:ln>
          <a:effectLst/>
        </p:spPr>
        <p:txBody>
          <a:bodyPr vert="horz" wrap="square" lIns="86777" tIns="43389" rIns="86777" bIns="43389" numCol="1" anchor="b" anchorCtr="0" compatLnSpc="1">
            <a:prstTxWarp prst="textNoShape">
              <a:avLst/>
            </a:prstTxWarp>
          </a:bodyPr>
          <a:lstStyle>
            <a:lvl1pPr algn="r" defTabSz="868241" eaLnBrk="0" hangingPunct="0">
              <a:defRPr sz="1100"/>
            </a:lvl1pPr>
          </a:lstStyle>
          <a:p>
            <a:pPr>
              <a:defRPr/>
            </a:pPr>
            <a:fld id="{7BC9AF8D-1010-4A48-AB3F-1AC57B9F290F}" type="slidenum">
              <a:rPr lang="en-GB"/>
              <a:pPr>
                <a:defRPr/>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9858" name="Rectangle 2"/>
          <p:cNvSpPr>
            <a:spLocks noGrp="1" noChangeArrowheads="1"/>
          </p:cNvSpPr>
          <p:nvPr>
            <p:ph type="hdr" sz="quarter"/>
          </p:nvPr>
        </p:nvSpPr>
        <p:spPr bwMode="auto">
          <a:xfrm>
            <a:off x="2" y="0"/>
            <a:ext cx="2881789" cy="489268"/>
          </a:xfrm>
          <a:prstGeom prst="rect">
            <a:avLst/>
          </a:prstGeom>
          <a:noFill/>
          <a:ln w="9525">
            <a:noFill/>
            <a:miter lim="800000"/>
            <a:headEnd/>
            <a:tailEnd/>
          </a:ln>
          <a:effectLst/>
        </p:spPr>
        <p:txBody>
          <a:bodyPr vert="horz" wrap="square" lIns="86777" tIns="43389" rIns="86777" bIns="43389" numCol="1" anchor="t" anchorCtr="0" compatLnSpc="1">
            <a:prstTxWarp prst="textNoShape">
              <a:avLst/>
            </a:prstTxWarp>
          </a:bodyPr>
          <a:lstStyle>
            <a:lvl1pPr defTabSz="868241" eaLnBrk="0" hangingPunct="0">
              <a:defRPr sz="1100"/>
            </a:lvl1pPr>
          </a:lstStyle>
          <a:p>
            <a:pPr>
              <a:defRPr/>
            </a:pPr>
            <a:endParaRPr lang="en-GB"/>
          </a:p>
        </p:txBody>
      </p:sp>
      <p:sp>
        <p:nvSpPr>
          <p:cNvPr id="249859" name="Rectangle 3"/>
          <p:cNvSpPr>
            <a:spLocks noGrp="1" noChangeArrowheads="1"/>
          </p:cNvSpPr>
          <p:nvPr>
            <p:ph type="dt" idx="1"/>
          </p:nvPr>
        </p:nvSpPr>
        <p:spPr bwMode="auto">
          <a:xfrm>
            <a:off x="3768250" y="0"/>
            <a:ext cx="2881789" cy="489268"/>
          </a:xfrm>
          <a:prstGeom prst="rect">
            <a:avLst/>
          </a:prstGeom>
          <a:noFill/>
          <a:ln w="9525">
            <a:noFill/>
            <a:miter lim="800000"/>
            <a:headEnd/>
            <a:tailEnd/>
          </a:ln>
          <a:effectLst/>
        </p:spPr>
        <p:txBody>
          <a:bodyPr vert="horz" wrap="square" lIns="86777" tIns="43389" rIns="86777" bIns="43389" numCol="1" anchor="t" anchorCtr="0" compatLnSpc="1">
            <a:prstTxWarp prst="textNoShape">
              <a:avLst/>
            </a:prstTxWarp>
          </a:bodyPr>
          <a:lstStyle>
            <a:lvl1pPr algn="r" defTabSz="868241" eaLnBrk="0" hangingPunct="0">
              <a:defRPr sz="1100"/>
            </a:lvl1pPr>
          </a:lstStyle>
          <a:p>
            <a:pPr>
              <a:defRPr/>
            </a:pPr>
            <a:endParaRPr lang="en-GB"/>
          </a:p>
        </p:txBody>
      </p:sp>
      <p:sp>
        <p:nvSpPr>
          <p:cNvPr id="110596" name="Rectangle 4"/>
          <p:cNvSpPr>
            <a:spLocks noGrp="1" noRot="1" noChangeAspect="1" noChangeArrowheads="1" noTextEdit="1"/>
          </p:cNvSpPr>
          <p:nvPr>
            <p:ph type="sldImg" idx="2"/>
          </p:nvPr>
        </p:nvSpPr>
        <p:spPr bwMode="auto">
          <a:xfrm>
            <a:off x="1951038" y="731838"/>
            <a:ext cx="2752725" cy="3671887"/>
          </a:xfrm>
          <a:prstGeom prst="rect">
            <a:avLst/>
          </a:prstGeom>
          <a:noFill/>
          <a:ln w="9525">
            <a:solidFill>
              <a:srgbClr val="000000"/>
            </a:solidFill>
            <a:miter lim="800000"/>
            <a:headEnd/>
            <a:tailEnd/>
          </a:ln>
        </p:spPr>
      </p:sp>
      <p:sp>
        <p:nvSpPr>
          <p:cNvPr id="249861" name="Rectangle 5"/>
          <p:cNvSpPr>
            <a:spLocks noGrp="1" noChangeArrowheads="1"/>
          </p:cNvSpPr>
          <p:nvPr>
            <p:ph type="body" sz="quarter" idx="3"/>
          </p:nvPr>
        </p:nvSpPr>
        <p:spPr bwMode="auto">
          <a:xfrm>
            <a:off x="886462" y="4648042"/>
            <a:ext cx="4877118" cy="4403408"/>
          </a:xfrm>
          <a:prstGeom prst="rect">
            <a:avLst/>
          </a:prstGeom>
          <a:noFill/>
          <a:ln w="9525">
            <a:noFill/>
            <a:miter lim="800000"/>
            <a:headEnd/>
            <a:tailEnd/>
          </a:ln>
          <a:effectLst/>
        </p:spPr>
        <p:txBody>
          <a:bodyPr vert="horz" wrap="square" lIns="86777" tIns="43389" rIns="86777" bIns="433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49862" name="Rectangle 6"/>
          <p:cNvSpPr>
            <a:spLocks noGrp="1" noChangeArrowheads="1"/>
          </p:cNvSpPr>
          <p:nvPr>
            <p:ph type="ftr" sz="quarter" idx="4"/>
          </p:nvPr>
        </p:nvSpPr>
        <p:spPr bwMode="auto">
          <a:xfrm>
            <a:off x="2" y="9294495"/>
            <a:ext cx="2881789" cy="489268"/>
          </a:xfrm>
          <a:prstGeom prst="rect">
            <a:avLst/>
          </a:prstGeom>
          <a:noFill/>
          <a:ln w="9525">
            <a:noFill/>
            <a:miter lim="800000"/>
            <a:headEnd/>
            <a:tailEnd/>
          </a:ln>
          <a:effectLst/>
        </p:spPr>
        <p:txBody>
          <a:bodyPr vert="horz" wrap="square" lIns="86777" tIns="43389" rIns="86777" bIns="43389" numCol="1" anchor="b" anchorCtr="0" compatLnSpc="1">
            <a:prstTxWarp prst="textNoShape">
              <a:avLst/>
            </a:prstTxWarp>
          </a:bodyPr>
          <a:lstStyle>
            <a:lvl1pPr defTabSz="868241" eaLnBrk="0" hangingPunct="0">
              <a:defRPr sz="1100"/>
            </a:lvl1pPr>
          </a:lstStyle>
          <a:p>
            <a:pPr>
              <a:defRPr/>
            </a:pPr>
            <a:endParaRPr lang="en-GB"/>
          </a:p>
        </p:txBody>
      </p:sp>
      <p:sp>
        <p:nvSpPr>
          <p:cNvPr id="249863" name="Rectangle 7"/>
          <p:cNvSpPr>
            <a:spLocks noGrp="1" noChangeArrowheads="1"/>
          </p:cNvSpPr>
          <p:nvPr>
            <p:ph type="sldNum" sz="quarter" idx="5"/>
          </p:nvPr>
        </p:nvSpPr>
        <p:spPr bwMode="auto">
          <a:xfrm>
            <a:off x="3768250" y="9294495"/>
            <a:ext cx="2881789" cy="489268"/>
          </a:xfrm>
          <a:prstGeom prst="rect">
            <a:avLst/>
          </a:prstGeom>
          <a:noFill/>
          <a:ln w="9525">
            <a:noFill/>
            <a:miter lim="800000"/>
            <a:headEnd/>
            <a:tailEnd/>
          </a:ln>
          <a:effectLst/>
        </p:spPr>
        <p:txBody>
          <a:bodyPr vert="horz" wrap="square" lIns="86777" tIns="43389" rIns="86777" bIns="43389" numCol="1" anchor="b" anchorCtr="0" compatLnSpc="1">
            <a:prstTxWarp prst="textNoShape">
              <a:avLst/>
            </a:prstTxWarp>
          </a:bodyPr>
          <a:lstStyle>
            <a:lvl1pPr algn="r" defTabSz="868241" eaLnBrk="0" hangingPunct="0">
              <a:defRPr sz="1100"/>
            </a:lvl1pPr>
          </a:lstStyle>
          <a:p>
            <a:pPr>
              <a:defRPr/>
            </a:pPr>
            <a:fld id="{FB255550-A861-402D-B074-5F7257CEBEB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573BAF0-3C76-4DC8-9E10-8B946F85CAFE}"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5F3D853-00EC-40F2-9D1A-BC52063FBF6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86325" y="812800"/>
            <a:ext cx="1457325" cy="7315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812800"/>
            <a:ext cx="4257675" cy="7315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A9A4A60-D244-4416-AF38-45D466AB79E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D8E96DE-270A-40BF-99BD-5A91A6E0C54C}"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099519B-47A5-4D15-83B2-54EEEC64B368}"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641600"/>
            <a:ext cx="28575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C99D13D-ACCB-454A-92EA-A00D119E53D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E97B91A-2FCB-435E-A6A8-64B1D52E9006}"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4ED147E-89D6-4593-9E25-D5FE972C4D98}"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8C56A80-AAF4-440C-9745-45C38A6FBAAB}"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2F62F56-09DD-4121-BE38-4F38A8BD862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478AFD2-16F1-4CF8-B08C-2E7125593E76}"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14350" y="812800"/>
            <a:ext cx="58293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3075" name="Rectangle 3"/>
          <p:cNvSpPr>
            <a:spLocks noGrp="1" noChangeArrowheads="1"/>
          </p:cNvSpPr>
          <p:nvPr>
            <p:ph type="body" idx="1"/>
          </p:nvPr>
        </p:nvSpPr>
        <p:spPr bwMode="auto">
          <a:xfrm>
            <a:off x="514350" y="2641600"/>
            <a:ext cx="58293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51435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2343150" y="8331200"/>
            <a:ext cx="21717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4914900" y="8331200"/>
            <a:ext cx="142875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48A8DBB6-E27E-431A-89E9-575C201BE2D5}"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2627E3-421F-3E65-6E9A-CBC640F8CDA4}"/>
              </a:ext>
            </a:extLst>
          </p:cNvPr>
          <p:cNvSpPr txBox="1"/>
          <p:nvPr/>
        </p:nvSpPr>
        <p:spPr>
          <a:xfrm>
            <a:off x="1052736" y="467544"/>
            <a:ext cx="4824536" cy="2062103"/>
          </a:xfrm>
          <a:prstGeom prst="rect">
            <a:avLst/>
          </a:prstGeom>
          <a:noFill/>
        </p:spPr>
        <p:txBody>
          <a:bodyPr wrap="square" rtlCol="0">
            <a:spAutoFit/>
          </a:bodyPr>
          <a:lstStyle/>
          <a:p>
            <a:pPr algn="ctr"/>
            <a:r>
              <a:rPr lang="en-GB" sz="3200" b="1" dirty="0">
                <a:solidFill>
                  <a:schemeClr val="bg1"/>
                </a:solidFill>
                <a:latin typeface="Aptos Black" panose="020B0004020202020204" pitchFamily="34" charset="0"/>
              </a:rPr>
              <a:t>Spice</a:t>
            </a:r>
          </a:p>
          <a:p>
            <a:pPr algn="ctr"/>
            <a:r>
              <a:rPr lang="en-GB" sz="3200" b="1" dirty="0">
                <a:solidFill>
                  <a:schemeClr val="bg1"/>
                </a:solidFill>
                <a:latin typeface="Aptos Black" panose="020B0004020202020204" pitchFamily="34" charset="0"/>
              </a:rPr>
              <a:t>Mamba</a:t>
            </a:r>
            <a:br>
              <a:rPr lang="en-GB" sz="3200" b="1" dirty="0">
                <a:solidFill>
                  <a:schemeClr val="bg1"/>
                </a:solidFill>
                <a:latin typeface="Aptos Black" panose="020B0004020202020204" pitchFamily="34" charset="0"/>
              </a:rPr>
            </a:br>
            <a:br>
              <a:rPr lang="en-GB" sz="3200" b="1" dirty="0">
                <a:solidFill>
                  <a:schemeClr val="bg1"/>
                </a:solidFill>
                <a:latin typeface="Aptos Black" panose="020B0004020202020204" pitchFamily="34" charset="0"/>
              </a:rPr>
            </a:br>
            <a:r>
              <a:rPr lang="en-GB" sz="3200" b="1" dirty="0">
                <a:solidFill>
                  <a:schemeClr val="bg1"/>
                </a:solidFill>
                <a:latin typeface="Aptos Black" panose="020B0004020202020204" pitchFamily="34" charset="0"/>
              </a:rPr>
              <a:t>A Guide for those Inside</a:t>
            </a:r>
          </a:p>
        </p:txBody>
      </p:sp>
      <p:sp>
        <p:nvSpPr>
          <p:cNvPr id="2" name="TextBox 1">
            <a:extLst>
              <a:ext uri="{FF2B5EF4-FFF2-40B4-BE49-F238E27FC236}">
                <a16:creationId xmlns:a16="http://schemas.microsoft.com/office/drawing/2014/main" id="{E5DF6336-C781-F32C-B069-E24330836FC7}"/>
              </a:ext>
            </a:extLst>
          </p:cNvPr>
          <p:cNvSpPr txBox="1"/>
          <p:nvPr/>
        </p:nvSpPr>
        <p:spPr>
          <a:xfrm>
            <a:off x="6022162" y="8837120"/>
            <a:ext cx="801823" cy="261610"/>
          </a:xfrm>
          <a:prstGeom prst="rect">
            <a:avLst/>
          </a:prstGeom>
          <a:noFill/>
        </p:spPr>
        <p:txBody>
          <a:bodyPr wrap="none" rtlCol="0">
            <a:spAutoFit/>
          </a:bodyPr>
          <a:lstStyle/>
          <a:p>
            <a:r>
              <a:rPr lang="en-GB" sz="1100" dirty="0">
                <a:solidFill>
                  <a:schemeClr val="bg1"/>
                </a:solidFill>
              </a:rPr>
              <a:t>v1.2: 8/26</a:t>
            </a:r>
          </a:p>
        </p:txBody>
      </p:sp>
      <p:pic>
        <p:nvPicPr>
          <p:cNvPr id="8" name="Picture 7" descr="A black and grey logo&#10;&#10;Description automatically generated">
            <a:extLst>
              <a:ext uri="{FF2B5EF4-FFF2-40B4-BE49-F238E27FC236}">
                <a16:creationId xmlns:a16="http://schemas.microsoft.com/office/drawing/2014/main" id="{6CC34BCD-2C64-8536-54E9-F229A9CEA0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869688"/>
            <a:ext cx="450630" cy="196475"/>
          </a:xfrm>
          <a:prstGeom prst="rect">
            <a:avLst/>
          </a:prstGeom>
        </p:spPr>
      </p:pic>
      <p:sp>
        <p:nvSpPr>
          <p:cNvPr id="6" name="TextBox 5">
            <a:extLst>
              <a:ext uri="{FF2B5EF4-FFF2-40B4-BE49-F238E27FC236}">
                <a16:creationId xmlns:a16="http://schemas.microsoft.com/office/drawing/2014/main" id="{A6508D1D-6CD6-0B02-E202-6C09F142FA69}"/>
              </a:ext>
            </a:extLst>
          </p:cNvPr>
          <p:cNvSpPr txBox="1"/>
          <p:nvPr/>
        </p:nvSpPr>
        <p:spPr>
          <a:xfrm>
            <a:off x="404664" y="2699792"/>
            <a:ext cx="6048672" cy="5693866"/>
          </a:xfrm>
          <a:prstGeom prst="rect">
            <a:avLst/>
          </a:prstGeom>
          <a:noFill/>
        </p:spPr>
        <p:txBody>
          <a:bodyPr wrap="square" rtlCol="0">
            <a:spAutoFit/>
          </a:bodyPr>
          <a:lstStyle/>
          <a:p>
            <a:r>
              <a:rPr lang="en-GB" sz="1600" b="1" dirty="0">
                <a:solidFill>
                  <a:srgbClr val="7030A0"/>
                </a:solidFill>
              </a:rPr>
              <a:t>What are they? </a:t>
            </a:r>
            <a:r>
              <a:rPr lang="en-GB" sz="1600" dirty="0">
                <a:solidFill>
                  <a:srgbClr val="7030A0"/>
                </a:solidFill>
              </a:rPr>
              <a:t> </a:t>
            </a:r>
            <a:r>
              <a:rPr lang="en-GB" sz="1200" i="1" dirty="0">
                <a:solidFill>
                  <a:schemeClr val="bg1"/>
                </a:solidFill>
              </a:rPr>
              <a:t>“Spice” </a:t>
            </a:r>
            <a:r>
              <a:rPr lang="en-GB" sz="1200" dirty="0">
                <a:solidFill>
                  <a:schemeClr val="bg1"/>
                </a:solidFill>
              </a:rPr>
              <a:t>and “</a:t>
            </a:r>
            <a:r>
              <a:rPr lang="en-GB" sz="1200" i="1" dirty="0">
                <a:solidFill>
                  <a:schemeClr val="bg1"/>
                </a:solidFill>
              </a:rPr>
              <a:t>Mamba” </a:t>
            </a:r>
            <a:r>
              <a:rPr lang="en-GB" sz="1200" dirty="0">
                <a:solidFill>
                  <a:schemeClr val="bg1"/>
                </a:solidFill>
              </a:rPr>
              <a:t> are slang names for a family of drugs called Synthetic Cannabinoids. This means that they are meant to do some of the same things as cannabis but are made in a lab rather than coming from a plant.</a:t>
            </a:r>
            <a:br>
              <a:rPr lang="en-GB" sz="1200" dirty="0">
                <a:solidFill>
                  <a:schemeClr val="bg1"/>
                </a:solidFill>
              </a:rPr>
            </a:br>
            <a:br>
              <a:rPr lang="en-GB" sz="1200" dirty="0">
                <a:solidFill>
                  <a:schemeClr val="bg1"/>
                </a:solidFill>
              </a:rPr>
            </a:br>
            <a:r>
              <a:rPr lang="en-GB" sz="1600" b="1" dirty="0">
                <a:solidFill>
                  <a:srgbClr val="7030A0"/>
                </a:solidFill>
              </a:rPr>
              <a:t>Are they new? </a:t>
            </a:r>
            <a:r>
              <a:rPr lang="en-GB" sz="1200" dirty="0">
                <a:solidFill>
                  <a:schemeClr val="bg1"/>
                </a:solidFill>
              </a:rPr>
              <a:t>The first product sold as Spice was around 2007-2008. But the chemicals that are sold as Spice keep changing and the drugs in Spice now are not the same ones that were on sale in the past.</a:t>
            </a:r>
          </a:p>
          <a:p>
            <a:endParaRPr lang="en-GB" sz="1200" dirty="0">
              <a:solidFill>
                <a:schemeClr val="bg1"/>
              </a:solidFill>
            </a:endParaRPr>
          </a:p>
          <a:p>
            <a:r>
              <a:rPr lang="en-GB" sz="1600" b="1" dirty="0">
                <a:solidFill>
                  <a:srgbClr val="7030A0"/>
                </a:solidFill>
              </a:rPr>
              <a:t>Are they illegal? </a:t>
            </a:r>
            <a:r>
              <a:rPr lang="en-GB" sz="1200" dirty="0">
                <a:solidFill>
                  <a:schemeClr val="bg1"/>
                </a:solidFill>
              </a:rPr>
              <a:t>Most of the chemicals in Spice are Class B drugs under the Misuse of Drugs Act. </a:t>
            </a:r>
            <a:br>
              <a:rPr lang="en-GB" sz="1200" dirty="0">
                <a:solidFill>
                  <a:schemeClr val="bg1"/>
                </a:solidFill>
              </a:rPr>
            </a:br>
            <a:br>
              <a:rPr lang="en-GB" sz="1200" dirty="0">
                <a:solidFill>
                  <a:schemeClr val="bg1"/>
                </a:solidFill>
              </a:rPr>
            </a:br>
            <a:r>
              <a:rPr lang="en-GB" sz="1600" b="1" dirty="0">
                <a:solidFill>
                  <a:srgbClr val="7030A0"/>
                </a:solidFill>
              </a:rPr>
              <a:t>How dangerous is Spice?</a:t>
            </a:r>
            <a:br>
              <a:rPr lang="en-GB" sz="1200" b="1" dirty="0">
                <a:solidFill>
                  <a:schemeClr val="bg1"/>
                </a:solidFill>
              </a:rPr>
            </a:br>
            <a:r>
              <a:rPr lang="en-GB" sz="1200" dirty="0">
                <a:solidFill>
                  <a:schemeClr val="bg1"/>
                </a:solidFill>
              </a:rPr>
              <a:t>Spice can cause:</a:t>
            </a:r>
            <a:br>
              <a:rPr lang="en-GB" sz="1200" dirty="0">
                <a:solidFill>
                  <a:schemeClr val="bg1"/>
                </a:solidFill>
              </a:rPr>
            </a:br>
            <a:r>
              <a:rPr lang="en-GB" sz="1200" dirty="0">
                <a:solidFill>
                  <a:schemeClr val="bg1"/>
                </a:solidFill>
              </a:rPr>
              <a:t>- </a:t>
            </a:r>
            <a:r>
              <a:rPr lang="en-GB" sz="1200" dirty="0">
                <a:solidFill>
                  <a:srgbClr val="FF0000"/>
                </a:solidFill>
              </a:rPr>
              <a:t>heart attacks</a:t>
            </a:r>
            <a:r>
              <a:rPr lang="en-GB" sz="1200" dirty="0">
                <a:solidFill>
                  <a:schemeClr val="bg1"/>
                </a:solidFill>
              </a:rPr>
              <a:t>: it can make your heart go to fast;</a:t>
            </a:r>
            <a:br>
              <a:rPr lang="en-GB" sz="1200" dirty="0">
                <a:solidFill>
                  <a:schemeClr val="bg1"/>
                </a:solidFill>
              </a:rPr>
            </a:br>
            <a:r>
              <a:rPr lang="en-GB" sz="1200" dirty="0">
                <a:solidFill>
                  <a:schemeClr val="bg1"/>
                </a:solidFill>
              </a:rPr>
              <a:t>- </a:t>
            </a:r>
            <a:r>
              <a:rPr lang="en-GB" sz="1200" dirty="0">
                <a:solidFill>
                  <a:srgbClr val="FF0000"/>
                </a:solidFill>
              </a:rPr>
              <a:t>convulsions and seizures</a:t>
            </a:r>
            <a:r>
              <a:rPr lang="en-GB" sz="1200" dirty="0">
                <a:solidFill>
                  <a:schemeClr val="bg1"/>
                </a:solidFill>
              </a:rPr>
              <a:t>. These can be fatal;</a:t>
            </a:r>
            <a:br>
              <a:rPr lang="en-GB" sz="1200" dirty="0">
                <a:solidFill>
                  <a:schemeClr val="bg1"/>
                </a:solidFill>
              </a:rPr>
            </a:br>
            <a:r>
              <a:rPr lang="en-GB" sz="1200" dirty="0">
                <a:solidFill>
                  <a:schemeClr val="bg1"/>
                </a:solidFill>
              </a:rPr>
              <a:t>- </a:t>
            </a:r>
            <a:r>
              <a:rPr lang="en-GB" sz="1200" dirty="0">
                <a:solidFill>
                  <a:srgbClr val="FF0000"/>
                </a:solidFill>
              </a:rPr>
              <a:t>breathing to slow down and s</a:t>
            </a:r>
            <a:r>
              <a:rPr lang="en-GB" sz="1200" dirty="0">
                <a:solidFill>
                  <a:schemeClr val="bg1"/>
                </a:solidFill>
              </a:rPr>
              <a:t>top. This can kill you;</a:t>
            </a:r>
            <a:br>
              <a:rPr lang="en-GB" sz="1200" dirty="0">
                <a:solidFill>
                  <a:schemeClr val="bg1"/>
                </a:solidFill>
              </a:rPr>
            </a:br>
            <a:r>
              <a:rPr lang="en-GB" sz="1200" dirty="0">
                <a:solidFill>
                  <a:schemeClr val="bg1"/>
                </a:solidFill>
              </a:rPr>
              <a:t>- </a:t>
            </a:r>
            <a:r>
              <a:rPr lang="en-GB" sz="1200" dirty="0">
                <a:solidFill>
                  <a:srgbClr val="FF0000"/>
                </a:solidFill>
              </a:rPr>
              <a:t>nausea and vomiting</a:t>
            </a:r>
            <a:r>
              <a:rPr lang="en-GB" sz="1200" dirty="0">
                <a:solidFill>
                  <a:schemeClr val="bg1"/>
                </a:solidFill>
              </a:rPr>
              <a:t>;</a:t>
            </a:r>
            <a:br>
              <a:rPr lang="en-GB" sz="1200" dirty="0">
                <a:solidFill>
                  <a:schemeClr val="bg1"/>
                </a:solidFill>
              </a:rPr>
            </a:br>
            <a:r>
              <a:rPr lang="en-GB" sz="1200" dirty="0">
                <a:solidFill>
                  <a:schemeClr val="bg1"/>
                </a:solidFill>
              </a:rPr>
              <a:t>- </a:t>
            </a:r>
            <a:r>
              <a:rPr lang="en-GB" sz="1200" dirty="0">
                <a:solidFill>
                  <a:srgbClr val="FF0000"/>
                </a:solidFill>
              </a:rPr>
              <a:t>hallucinations</a:t>
            </a:r>
            <a:r>
              <a:rPr lang="en-GB" sz="1200" dirty="0">
                <a:solidFill>
                  <a:schemeClr val="bg1"/>
                </a:solidFill>
              </a:rPr>
              <a:t> (seeing, hearing or feeling things that aren’t real); panic and paranoia.  </a:t>
            </a:r>
          </a:p>
          <a:p>
            <a:r>
              <a:rPr lang="en-GB" sz="1200" b="1" dirty="0">
                <a:solidFill>
                  <a:schemeClr val="bg1"/>
                </a:solidFill>
              </a:rPr>
              <a:t>  </a:t>
            </a:r>
            <a:r>
              <a:rPr lang="en-GB" sz="1200" dirty="0">
                <a:solidFill>
                  <a:schemeClr val="bg1"/>
                </a:solidFill>
              </a:rPr>
              <a:t>some people have hurt themselves very badly or died as a result of panic and when   </a:t>
            </a:r>
          </a:p>
          <a:p>
            <a:r>
              <a:rPr lang="en-GB" sz="1200" dirty="0">
                <a:solidFill>
                  <a:schemeClr val="bg1"/>
                </a:solidFill>
              </a:rPr>
              <a:t>  using Spice.</a:t>
            </a:r>
          </a:p>
          <a:p>
            <a:br>
              <a:rPr lang="en-GB" sz="1200" b="1" dirty="0">
                <a:solidFill>
                  <a:schemeClr val="bg1"/>
                </a:solidFill>
              </a:rPr>
            </a:br>
            <a:r>
              <a:rPr lang="en-GB" sz="1200" dirty="0">
                <a:solidFill>
                  <a:schemeClr val="bg1"/>
                </a:solidFill>
              </a:rPr>
              <a:t>Spice is a </a:t>
            </a:r>
            <a:r>
              <a:rPr lang="en-GB" sz="1200" u="sng" dirty="0">
                <a:solidFill>
                  <a:srgbClr val="FF0000"/>
                </a:solidFill>
              </a:rPr>
              <a:t>physically addictive</a:t>
            </a:r>
            <a:r>
              <a:rPr lang="en-GB" sz="1200" dirty="0">
                <a:solidFill>
                  <a:srgbClr val="FF0000"/>
                </a:solidFill>
              </a:rPr>
              <a:t> </a:t>
            </a:r>
            <a:r>
              <a:rPr lang="en-GB" sz="1200" dirty="0">
                <a:solidFill>
                  <a:schemeClr val="bg1"/>
                </a:solidFill>
              </a:rPr>
              <a:t>drug which can cause unpleasant symptoms when you try to stop using it.</a:t>
            </a:r>
            <a:br>
              <a:rPr lang="en-GB" sz="1200" dirty="0">
                <a:solidFill>
                  <a:schemeClr val="bg1"/>
                </a:solidFill>
              </a:rPr>
            </a:br>
            <a:br>
              <a:rPr lang="en-GB" sz="1200" dirty="0">
                <a:solidFill>
                  <a:schemeClr val="bg1"/>
                </a:solidFill>
              </a:rPr>
            </a:br>
            <a:r>
              <a:rPr lang="en-GB" sz="1200" dirty="0">
                <a:solidFill>
                  <a:schemeClr val="bg1"/>
                </a:solidFill>
              </a:rPr>
              <a:t>It can cause long term </a:t>
            </a:r>
            <a:r>
              <a:rPr lang="en-GB" sz="1200" dirty="0">
                <a:solidFill>
                  <a:srgbClr val="FF0000"/>
                </a:solidFill>
              </a:rPr>
              <a:t>mental health problems</a:t>
            </a:r>
            <a:r>
              <a:rPr lang="en-GB" sz="1200" dirty="0">
                <a:solidFill>
                  <a:schemeClr val="bg1"/>
                </a:solidFill>
              </a:rPr>
              <a:t>, even for people who haven’t used it for long.</a:t>
            </a:r>
          </a:p>
          <a:p>
            <a:endParaRPr lang="en-GB" sz="1200" b="1" dirty="0">
              <a:solidFill>
                <a:schemeClr val="bg1"/>
              </a:solidFill>
            </a:endParaRPr>
          </a:p>
          <a:p>
            <a:pPr algn="ctr"/>
            <a:r>
              <a:rPr lang="en-GB" sz="1200" b="1" dirty="0">
                <a:solidFill>
                  <a:schemeClr val="bg1"/>
                </a:solidFill>
              </a:rPr>
              <a:t>Spice is not cannabis. Spice is not safe. </a:t>
            </a:r>
            <a:br>
              <a:rPr lang="en-GB" sz="1200" b="1" dirty="0">
                <a:solidFill>
                  <a:schemeClr val="bg1"/>
                </a:solidFill>
              </a:rPr>
            </a:br>
            <a:r>
              <a:rPr lang="en-GB" sz="1200" b="1" dirty="0">
                <a:solidFill>
                  <a:schemeClr val="bg1"/>
                </a:solidFill>
              </a:rPr>
              <a:t>And Spice just became more dangerous….</a:t>
            </a:r>
          </a:p>
        </p:txBody>
      </p:sp>
    </p:spTree>
    <p:extLst>
      <p:ext uri="{BB962C8B-B14F-4D97-AF65-F5344CB8AC3E}">
        <p14:creationId xmlns:p14="http://schemas.microsoft.com/office/powerpoint/2010/main" val="4190854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A black and grey logo&#10;&#10;Description automatically generated">
            <a:extLst>
              <a:ext uri="{FF2B5EF4-FFF2-40B4-BE49-F238E27FC236}">
                <a16:creationId xmlns:a16="http://schemas.microsoft.com/office/drawing/2014/main" id="{6CC34BCD-2C64-8536-54E9-F229A9CEA0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869688"/>
            <a:ext cx="450630" cy="196475"/>
          </a:xfrm>
          <a:prstGeom prst="rect">
            <a:avLst/>
          </a:prstGeom>
        </p:spPr>
      </p:pic>
      <p:sp>
        <p:nvSpPr>
          <p:cNvPr id="6" name="TextBox 5">
            <a:extLst>
              <a:ext uri="{FF2B5EF4-FFF2-40B4-BE49-F238E27FC236}">
                <a16:creationId xmlns:a16="http://schemas.microsoft.com/office/drawing/2014/main" id="{A6508D1D-6CD6-0B02-E202-6C09F142FA69}"/>
              </a:ext>
            </a:extLst>
          </p:cNvPr>
          <p:cNvSpPr txBox="1"/>
          <p:nvPr/>
        </p:nvSpPr>
        <p:spPr>
          <a:xfrm>
            <a:off x="188640" y="611560"/>
            <a:ext cx="6480720" cy="827919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7030A0"/>
                </a:solidFill>
                <a:effectLst/>
                <a:uLnTx/>
                <a:uFillTx/>
                <a:latin typeface="Arial" charset="0"/>
                <a:ea typeface="+mn-ea"/>
                <a:cs typeface="+mn-cs"/>
              </a:rPr>
              <a:t>Why is Spice more dangerous now?</a:t>
            </a:r>
            <a:br>
              <a:rPr kumimoji="0" lang="en-GB" sz="1600" b="1" i="0" u="none" strike="noStrike" kern="1200" cap="none" spc="0" normalizeH="0" baseline="0" noProof="0" dirty="0">
                <a:ln>
                  <a:noFill/>
                </a:ln>
                <a:solidFill>
                  <a:srgbClr val="7030A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Spice is coming back into the </a:t>
            </a:r>
            <a:r>
              <a:rPr lang="en-GB" sz="1200" dirty="0">
                <a:solidFill>
                  <a:srgbClr val="000000"/>
                </a:solidFill>
              </a:rPr>
              <a:t>UK a lot now and the chemicals in it have changed again.</a:t>
            </a:r>
            <a:br>
              <a:rPr lang="en-GB" sz="1200" dirty="0">
                <a:solidFill>
                  <a:srgbClr val="000000"/>
                </a:solidFill>
              </a:rPr>
            </a:br>
            <a:br>
              <a:rPr lang="en-GB" sz="1200" dirty="0">
                <a:solidFill>
                  <a:srgbClr val="000000"/>
                </a:solidFill>
              </a:rPr>
            </a:br>
            <a:r>
              <a:rPr lang="en-GB" sz="1200" b="1" dirty="0">
                <a:solidFill>
                  <a:srgbClr val="FF0000"/>
                </a:solidFill>
              </a:rPr>
              <a:t>Even if you have you have used Spice before the new batches may affect you differently.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dirty="0">
                <a:solidFill>
                  <a:srgbClr val="000000"/>
                </a:solidFill>
              </a:rPr>
              <a:t>If spice is smuggled into prison in a pure state it needs to be bulked out and getting it to the right strength isn’t easy. So sometimes what is sold can be way to strong – leading to overdoses.</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GB" sz="1200" b="1"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There have been lots of overdoses and near misses where people have used Spice. </a:t>
            </a:r>
            <a:r>
              <a:rPr lang="en-GB" sz="1200" dirty="0">
                <a:solidFill>
                  <a:srgbClr val="000000"/>
                </a:solidFill>
              </a:rPr>
              <a:t>Some people have said that this is because of opiate drugs like Fentanyl in the Spice. Most of the time these turn out to be Spice that was too strong or using spice on top of drugs like methadone.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7030A0"/>
                </a:solidFill>
                <a:effectLst/>
                <a:uLnTx/>
                <a:uFillTx/>
                <a:latin typeface="Arial" charset="0"/>
                <a:ea typeface="+mn-ea"/>
                <a:cs typeface="+mn-cs"/>
              </a:rPr>
              <a:t>Is Spice made in Prison safer?</a:t>
            </a:r>
            <a:br>
              <a:rPr kumimoji="0" lang="en-GB" sz="1600" b="1" i="0" u="none" strike="noStrike" kern="1200" cap="none" spc="0" normalizeH="0" baseline="0" noProof="0" dirty="0">
                <a:ln>
                  <a:noFill/>
                </a:ln>
                <a:solidFill>
                  <a:srgbClr val="7030A0"/>
                </a:solidFill>
                <a:effectLst/>
                <a:uLnTx/>
                <a:uFillTx/>
                <a:latin typeface="Arial" charset="0"/>
                <a:ea typeface="+mn-ea"/>
                <a:cs typeface="+mn-cs"/>
              </a:rPr>
            </a:br>
            <a:r>
              <a:rPr kumimoji="0" lang="en-GB" sz="1200" b="1" i="0" u="none" strike="noStrike" kern="1200" cap="none" spc="0" normalizeH="0" baseline="0" noProof="0" dirty="0">
                <a:ln>
                  <a:noFill/>
                </a:ln>
                <a:solidFill>
                  <a:srgbClr val="000000"/>
                </a:solidFill>
                <a:effectLst/>
                <a:uLnTx/>
                <a:uFillTx/>
                <a:latin typeface="Arial" charset="0"/>
                <a:ea typeface="+mn-ea"/>
                <a:cs typeface="+mn-cs"/>
              </a:rPr>
              <a:t>No! </a:t>
            </a:r>
            <a:r>
              <a:rPr kumimoji="0" lang="en-GB" sz="1200" i="0" u="none" strike="noStrike" kern="1200" cap="none" spc="0" normalizeH="0" baseline="0" noProof="0" dirty="0">
                <a:ln>
                  <a:noFill/>
                </a:ln>
                <a:solidFill>
                  <a:srgbClr val="000000"/>
                </a:solidFill>
                <a:effectLst/>
                <a:uLnTx/>
                <a:uFillTx/>
                <a:latin typeface="Arial" charset="0"/>
                <a:ea typeface="+mn-ea"/>
                <a:cs typeface="+mn-cs"/>
              </a:rPr>
              <a:t>People say they can make Spice out of chemicals in prison, but to make real Synthetic Cannabinoids you need some chemicals which are hard to get.</a:t>
            </a:r>
            <a:endParaRPr lang="en-GB" sz="120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dirty="0">
                <a:solidFill>
                  <a:srgbClr val="000000"/>
                </a:solidFill>
              </a:rPr>
              <a:t>Spice isn’t really being made in prisons. It has been smuggled in on something and chemicals around the prison (some sort of solvent) are used to dissolve it so it can be smoked or vaped.</a:t>
            </a:r>
            <a:br>
              <a:rPr lang="en-GB" sz="1200" dirty="0">
                <a:solidFill>
                  <a:srgbClr val="000000"/>
                </a:solidFill>
              </a:rPr>
            </a:br>
            <a:br>
              <a:rPr lang="en-GB" sz="1200" dirty="0">
                <a:solidFill>
                  <a:srgbClr val="000000"/>
                </a:solidFill>
              </a:rPr>
            </a:br>
            <a:r>
              <a:rPr lang="en-GB" sz="1200" dirty="0">
                <a:solidFill>
                  <a:srgbClr val="000000"/>
                </a:solidFill>
              </a:rPr>
              <a:t>Some people claim that they can make it out of cleaning products and insecticides. Whatever they end up making – </a:t>
            </a:r>
            <a:r>
              <a:rPr lang="en-GB" sz="1200" u="sng" dirty="0">
                <a:solidFill>
                  <a:srgbClr val="000000"/>
                </a:solidFill>
              </a:rPr>
              <a:t>it’s definitely not a synthetic cannabinoid </a:t>
            </a:r>
            <a:r>
              <a:rPr lang="en-GB" sz="1200" dirty="0">
                <a:solidFill>
                  <a:srgbClr val="000000"/>
                </a:solidFill>
              </a:rPr>
              <a:t>and it’s likely to be very toxic.</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600" b="1" dirty="0">
                <a:solidFill>
                  <a:srgbClr val="7030A0"/>
                </a:solidFill>
              </a:rPr>
              <a:t>Can you tell it’s Spice by looking at it?</a:t>
            </a:r>
            <a:br>
              <a:rPr lang="en-GB" sz="1200" b="1" dirty="0">
                <a:solidFill>
                  <a:srgbClr val="000000"/>
                </a:solidFill>
              </a:rPr>
            </a:br>
            <a:r>
              <a:rPr lang="en-GB" sz="1200" dirty="0">
                <a:solidFill>
                  <a:srgbClr val="000000"/>
                </a:solidFill>
              </a:rPr>
              <a:t>No. In its pure state Synthetic Cannabinoids just look like a white powder. But by the time they end up in Prison it could have been put on to paper, smoking mix, some cloth, a vape, into a paste. You can’t tell if there’s Spice there, how much Spice, or which strain of Spice.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600" b="1" dirty="0">
                <a:solidFill>
                  <a:srgbClr val="7030A0"/>
                </a:solidFill>
              </a:rPr>
              <a:t>Is there a way of reducing the risks of Spice use?</a:t>
            </a:r>
            <a:br>
              <a:rPr lang="en-GB" sz="1600" b="1" dirty="0">
                <a:solidFill>
                  <a:srgbClr val="000000"/>
                </a:solidFill>
              </a:rPr>
            </a:br>
            <a:r>
              <a:rPr lang="en-GB" sz="1200" dirty="0">
                <a:solidFill>
                  <a:srgbClr val="000000"/>
                </a:solidFill>
              </a:rPr>
              <a:t>It’s safest not to use Spice or anything that may have Spice in it.</a:t>
            </a:r>
            <a:br>
              <a:rPr lang="en-GB" sz="1200" dirty="0">
                <a:solidFill>
                  <a:srgbClr val="000000"/>
                </a:solidFill>
              </a:rPr>
            </a:br>
            <a:r>
              <a:rPr lang="en-GB" sz="1200" dirty="0">
                <a:solidFill>
                  <a:srgbClr val="000000"/>
                </a:solidFill>
              </a:rPr>
              <a:t>But if you do use, </a:t>
            </a:r>
            <a:r>
              <a:rPr lang="en-GB" sz="1200" b="1" dirty="0">
                <a:solidFill>
                  <a:srgbClr val="00B050"/>
                </a:solidFill>
              </a:rPr>
              <a:t>these tips can reduce risk</a:t>
            </a:r>
            <a:r>
              <a:rPr lang="en-GB" sz="1200" dirty="0">
                <a:solidFill>
                  <a:srgbClr val="000000"/>
                </a:solidFill>
              </a:rPr>
              <a:t>:</a:t>
            </a:r>
            <a:br>
              <a:rPr lang="en-GB" sz="1200" dirty="0">
                <a:solidFill>
                  <a:srgbClr val="000000"/>
                </a:solidFill>
              </a:rPr>
            </a:br>
            <a:r>
              <a:rPr lang="en-GB" sz="1200" dirty="0">
                <a:solidFill>
                  <a:srgbClr val="000000"/>
                </a:solidFill>
              </a:rPr>
              <a:t>- use a tiny bit of a new substance to start with and give it time to work.</a:t>
            </a:r>
            <a:br>
              <a:rPr lang="en-GB" sz="1200" dirty="0">
                <a:solidFill>
                  <a:srgbClr val="000000"/>
                </a:solidFill>
              </a:rPr>
            </a:br>
            <a:r>
              <a:rPr lang="en-GB" sz="1200" dirty="0">
                <a:solidFill>
                  <a:srgbClr val="000000"/>
                </a:solidFill>
              </a:rPr>
              <a:t>(less than a match-head size portion, or one small pull on a vape; wait at least 30minutes to see how you get on with it.)</a:t>
            </a:r>
            <a:br>
              <a:rPr lang="en-GB" sz="1200" dirty="0">
                <a:solidFill>
                  <a:srgbClr val="000000"/>
                </a:solidFill>
              </a:rPr>
            </a:br>
            <a:r>
              <a:rPr lang="en-GB" sz="1200" dirty="0">
                <a:solidFill>
                  <a:srgbClr val="000000"/>
                </a:solidFill>
              </a:rPr>
              <a:t>- don’t mix it with anything else… especially methadone, subbies, tranquillisers, quetiapine, mirtazapine, antidepressants or hooch;</a:t>
            </a:r>
            <a:br>
              <a:rPr lang="en-GB" sz="1200" dirty="0">
                <a:solidFill>
                  <a:srgbClr val="000000"/>
                </a:solidFill>
              </a:rPr>
            </a:br>
            <a:r>
              <a:rPr lang="en-GB" sz="1200" dirty="0">
                <a:solidFill>
                  <a:srgbClr val="000000"/>
                </a:solidFill>
              </a:rPr>
              <a:t>- try to avoid using when feeling anxious, or if you have had convulsions or bad mental health in the past;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charset="0"/>
                <a:ea typeface="+mn-ea"/>
                <a:cs typeface="+mn-cs"/>
              </a:rPr>
              <a:t>- If you can use when someone else is with you so they can get help in an emergency</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take days off from using so you don’t get physically hooked.</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TextBox 4">
            <a:extLst>
              <a:ext uri="{FF2B5EF4-FFF2-40B4-BE49-F238E27FC236}">
                <a16:creationId xmlns:a16="http://schemas.microsoft.com/office/drawing/2014/main" id="{1BA1BDA3-CA36-3499-01E6-B00503B420CD}"/>
              </a:ext>
            </a:extLst>
          </p:cNvPr>
          <p:cNvSpPr txBox="1"/>
          <p:nvPr/>
        </p:nvSpPr>
        <p:spPr>
          <a:xfrm>
            <a:off x="6022162" y="8837120"/>
            <a:ext cx="801823" cy="261610"/>
          </a:xfrm>
          <a:prstGeom prst="rect">
            <a:avLst/>
          </a:prstGeom>
          <a:noFill/>
        </p:spPr>
        <p:txBody>
          <a:bodyPr wrap="none" rtlCol="0">
            <a:spAutoFit/>
          </a:bodyPr>
          <a:lstStyle/>
          <a:p>
            <a:r>
              <a:rPr lang="en-GB" sz="1100" dirty="0">
                <a:solidFill>
                  <a:schemeClr val="bg1"/>
                </a:solidFill>
              </a:rPr>
              <a:t>v1.2: 8/26</a:t>
            </a:r>
          </a:p>
        </p:txBody>
      </p:sp>
    </p:spTree>
    <p:extLst>
      <p:ext uri="{BB962C8B-B14F-4D97-AF65-F5344CB8AC3E}">
        <p14:creationId xmlns:p14="http://schemas.microsoft.com/office/powerpoint/2010/main" val="200262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A black and grey logo&#10;&#10;Description automatically generated">
            <a:extLst>
              <a:ext uri="{FF2B5EF4-FFF2-40B4-BE49-F238E27FC236}">
                <a16:creationId xmlns:a16="http://schemas.microsoft.com/office/drawing/2014/main" id="{6CC34BCD-2C64-8536-54E9-F229A9CEA0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869688"/>
            <a:ext cx="450630" cy="196475"/>
          </a:xfrm>
          <a:prstGeom prst="rect">
            <a:avLst/>
          </a:prstGeom>
        </p:spPr>
      </p:pic>
      <p:sp>
        <p:nvSpPr>
          <p:cNvPr id="6" name="TextBox 5">
            <a:extLst>
              <a:ext uri="{FF2B5EF4-FFF2-40B4-BE49-F238E27FC236}">
                <a16:creationId xmlns:a16="http://schemas.microsoft.com/office/drawing/2014/main" id="{A6508D1D-6CD6-0B02-E202-6C09F142FA69}"/>
              </a:ext>
            </a:extLst>
          </p:cNvPr>
          <p:cNvSpPr txBox="1"/>
          <p:nvPr/>
        </p:nvSpPr>
        <p:spPr>
          <a:xfrm>
            <a:off x="116632" y="323528"/>
            <a:ext cx="6048672" cy="858696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7030A0"/>
                </a:solidFill>
                <a:effectLst/>
                <a:uLnTx/>
                <a:uFillTx/>
                <a:latin typeface="Arial" charset="0"/>
                <a:ea typeface="+mn-ea"/>
                <a:cs typeface="+mn-cs"/>
              </a:rPr>
              <a:t>How to look after yourself or your friends</a:t>
            </a:r>
            <a:br>
              <a:rPr kumimoji="0" lang="en-GB" sz="1600" b="1" i="0" u="none" strike="noStrike" kern="1200" cap="none" spc="0" normalizeH="0" baseline="0" noProof="0" dirty="0">
                <a:ln>
                  <a:noFill/>
                </a:ln>
                <a:solidFill>
                  <a:srgbClr val="7030A0"/>
                </a:solidFill>
                <a:effectLst/>
                <a:uLnTx/>
                <a:uFillTx/>
                <a:latin typeface="Arial" charset="0"/>
                <a:ea typeface="+mn-ea"/>
                <a:cs typeface="+mn-cs"/>
              </a:rPr>
            </a:br>
            <a:br>
              <a:rPr kumimoji="0" lang="en-GB" sz="1600" b="1" i="0" u="none" strike="noStrike" kern="1200" cap="none" spc="0" normalizeH="0" baseline="0" noProof="0" dirty="0">
                <a:ln>
                  <a:noFill/>
                </a:ln>
                <a:solidFill>
                  <a:srgbClr val="7030A0"/>
                </a:solidFill>
                <a:effectLst/>
                <a:uLnTx/>
                <a:uFillTx/>
                <a:latin typeface="Arial" charset="0"/>
                <a:ea typeface="+mn-ea"/>
                <a:cs typeface="+mn-cs"/>
              </a:rPr>
            </a:br>
            <a:r>
              <a:rPr kumimoji="0" lang="en-GB" sz="1200" b="1" i="0" u="none" strike="noStrike" kern="1200" cap="none" spc="0" normalizeH="0" baseline="0" noProof="0" dirty="0">
                <a:ln>
                  <a:noFill/>
                </a:ln>
                <a:solidFill>
                  <a:srgbClr val="000000"/>
                </a:solidFill>
                <a:effectLst/>
                <a:uLnTx/>
                <a:uFillTx/>
                <a:latin typeface="Arial" charset="0"/>
                <a:ea typeface="+mn-ea"/>
                <a:cs typeface="+mn-cs"/>
              </a:rPr>
              <a:t>If you are with someone</a:t>
            </a:r>
            <a:r>
              <a:rPr kumimoji="0" lang="en-GB" sz="1200" i="0" u="none" strike="noStrike" kern="1200" cap="none" spc="0" normalizeH="0" baseline="0" noProof="0" dirty="0">
                <a:ln>
                  <a:noFill/>
                </a:ln>
                <a:solidFill>
                  <a:srgbClr val="000000"/>
                </a:solidFill>
                <a:effectLst/>
                <a:uLnTx/>
                <a:uFillTx/>
                <a:latin typeface="Arial" charset="0"/>
                <a:ea typeface="+mn-ea"/>
                <a:cs typeface="+mn-cs"/>
              </a:rPr>
              <a:t> who has taken something look out for the following signs that they are in trouble:</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not breathing properly or stops breathing</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going grey or blue around the lips</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having fits (convulsions)</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being sick a lot</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getting very hot</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very fast heart rate or bad chest pains</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i="0" u="none" strike="noStrike" kern="1200" cap="none" spc="0" normalizeH="0" baseline="0" noProof="0" dirty="0">
                <a:ln>
                  <a:noFill/>
                </a:ln>
                <a:solidFill>
                  <a:srgbClr val="000000"/>
                </a:solidFill>
                <a:effectLst/>
                <a:uLnTx/>
                <a:uFillTx/>
                <a:latin typeface="Arial" charset="0"/>
                <a:ea typeface="+mn-ea"/>
                <a:cs typeface="+mn-cs"/>
              </a:rPr>
              <a:t>- being so scared or panicked and nothing you say helps calm them down</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kumimoji="0" lang="en-GB" sz="1200" b="1" i="0" u="none" strike="noStrike" kern="1200" cap="none" spc="0" normalizeH="0" baseline="0" noProof="0" dirty="0">
                <a:ln>
                  <a:noFill/>
                </a:ln>
                <a:solidFill>
                  <a:srgbClr val="000000"/>
                </a:solidFill>
                <a:effectLst/>
                <a:uLnTx/>
                <a:uFillTx/>
                <a:latin typeface="Arial" charset="0"/>
                <a:ea typeface="+mn-ea"/>
                <a:cs typeface="+mn-cs"/>
              </a:rPr>
              <a:t>If you see any of these signs </a:t>
            </a:r>
            <a:r>
              <a:rPr kumimoji="0" lang="en-GB" sz="1200" b="1" i="0" u="none" strike="noStrike" kern="1200" cap="none" spc="0" normalizeH="0" baseline="0" noProof="0" dirty="0">
                <a:ln>
                  <a:noFill/>
                </a:ln>
                <a:solidFill>
                  <a:srgbClr val="00B050"/>
                </a:solidFill>
                <a:effectLst/>
                <a:uLnTx/>
                <a:uFillTx/>
                <a:latin typeface="Arial" charset="0"/>
                <a:ea typeface="+mn-ea"/>
                <a:cs typeface="+mn-cs"/>
              </a:rPr>
              <a:t>PLEASE CALL FOR HELP</a:t>
            </a:r>
            <a:r>
              <a:rPr kumimoji="0" lang="en-GB" sz="1200" b="1" i="0" u="none" strike="noStrike" kern="1200" cap="none" spc="0" normalizeH="0" baseline="0" noProof="0" dirty="0">
                <a:ln>
                  <a:noFill/>
                </a:ln>
                <a:solidFill>
                  <a:srgbClr val="000000"/>
                </a:solidFill>
                <a:effectLst/>
                <a:uLnTx/>
                <a:uFillTx/>
                <a:latin typeface="Arial" charset="0"/>
                <a:ea typeface="+mn-ea"/>
                <a:cs typeface="+mn-cs"/>
              </a:rPr>
              <a:t>. </a:t>
            </a:r>
            <a:r>
              <a:rPr kumimoji="0" lang="en-GB" sz="1200" i="0" u="none" strike="noStrike" kern="1200" cap="none" spc="0" normalizeH="0" baseline="0" noProof="0" dirty="0">
                <a:ln>
                  <a:noFill/>
                </a:ln>
                <a:solidFill>
                  <a:srgbClr val="000000"/>
                </a:solidFill>
                <a:effectLst/>
                <a:uLnTx/>
                <a:uFillTx/>
                <a:latin typeface="Arial" charset="0"/>
                <a:ea typeface="+mn-ea"/>
                <a:cs typeface="+mn-cs"/>
              </a:rPr>
              <a:t>Yes, it’s scary and yes, you are worried about what will happen next. But they could die if you don’t shout.</a:t>
            </a:r>
            <a:br>
              <a:rPr kumimoji="0" lang="en-GB" sz="1200" i="0" u="none" strike="noStrike" kern="1200" cap="none" spc="0" normalizeH="0" baseline="0" noProof="0" dirty="0">
                <a:ln>
                  <a:noFill/>
                </a:ln>
                <a:solidFill>
                  <a:srgbClr val="000000"/>
                </a:solidFill>
                <a:effectLst/>
                <a:uLnTx/>
                <a:uFillTx/>
                <a:latin typeface="Arial" charset="0"/>
                <a:ea typeface="+mn-ea"/>
                <a:cs typeface="+mn-cs"/>
              </a:rPr>
            </a:br>
            <a:br>
              <a:rPr kumimoji="0" lang="en-GB" sz="1200" i="0" u="none" strike="noStrike" kern="1200" cap="none" spc="0" normalizeH="0" baseline="0" noProof="0" dirty="0">
                <a:ln>
                  <a:noFill/>
                </a:ln>
                <a:solidFill>
                  <a:srgbClr val="000000"/>
                </a:solidFill>
                <a:effectLst/>
                <a:uLnTx/>
                <a:uFillTx/>
                <a:latin typeface="Arial" charset="0"/>
                <a:ea typeface="+mn-ea"/>
                <a:cs typeface="+mn-cs"/>
              </a:rPr>
            </a:br>
            <a:r>
              <a:rPr lang="en-GB" sz="1200" dirty="0">
                <a:solidFill>
                  <a:srgbClr val="000000"/>
                </a:solidFill>
              </a:rPr>
              <a:t>Don’t try and put things in their mouth, wrap them in a blanket or make them drink sugary water or make them eat oranges.</a:t>
            </a: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br>
              <a:rPr lang="en-GB" sz="1200" b="1" dirty="0">
                <a:solidFill>
                  <a:srgbClr val="000000"/>
                </a:solidFill>
              </a:rPr>
            </a:br>
            <a:r>
              <a:rPr lang="en-GB" sz="1200" dirty="0">
                <a:solidFill>
                  <a:srgbClr val="000000"/>
                </a:solidFill>
              </a:rPr>
              <a:t>Try and speak to them calmly, and if they are convulsing use pillows to protect their head from the bed or walls. But please get help for them.</a:t>
            </a:r>
            <a:br>
              <a:rPr lang="en-GB" sz="1200" dirty="0">
                <a:solidFill>
                  <a:srgbClr val="000000"/>
                </a:solidFill>
              </a:rPr>
            </a:br>
            <a:br>
              <a:rPr lang="en-GB" sz="1200" dirty="0">
                <a:solidFill>
                  <a:srgbClr val="000000"/>
                </a:solidFill>
              </a:rPr>
            </a:br>
            <a:r>
              <a:rPr lang="en-GB" sz="1200" b="1" dirty="0">
                <a:solidFill>
                  <a:srgbClr val="000000"/>
                </a:solidFill>
              </a:rPr>
              <a:t>If you are on your own</a:t>
            </a:r>
            <a:r>
              <a:rPr lang="en-GB" sz="1200" dirty="0">
                <a:solidFill>
                  <a:srgbClr val="000000"/>
                </a:solidFill>
              </a:rPr>
              <a:t> </a:t>
            </a:r>
            <a:br>
              <a:rPr lang="en-GB" sz="1200" b="1" dirty="0">
                <a:solidFill>
                  <a:srgbClr val="000000"/>
                </a:solidFill>
              </a:rPr>
            </a:br>
            <a:r>
              <a:rPr lang="en-GB" sz="1200" b="1" dirty="0">
                <a:solidFill>
                  <a:srgbClr val="000000"/>
                </a:solidFill>
              </a:rPr>
              <a:t>- </a:t>
            </a:r>
            <a:r>
              <a:rPr lang="en-GB" sz="1200" dirty="0">
                <a:solidFill>
                  <a:srgbClr val="000000"/>
                </a:solidFill>
              </a:rPr>
              <a:t>get yourself on the floor or on your bed if it’s low down.</a:t>
            </a:r>
            <a:br>
              <a:rPr lang="en-GB" sz="1200" dirty="0">
                <a:solidFill>
                  <a:srgbClr val="000000"/>
                </a:solidFill>
              </a:rPr>
            </a:br>
            <a:r>
              <a:rPr lang="en-GB" sz="1200" dirty="0">
                <a:solidFill>
                  <a:srgbClr val="000000"/>
                </a:solidFill>
              </a:rPr>
              <a:t>- put a pillow under your head</a:t>
            </a:r>
            <a:br>
              <a:rPr lang="en-GB" sz="1200" dirty="0">
                <a:solidFill>
                  <a:srgbClr val="000000"/>
                </a:solidFill>
              </a:rPr>
            </a:br>
            <a:r>
              <a:rPr lang="en-GB" sz="1200" dirty="0">
                <a:solidFill>
                  <a:srgbClr val="000000"/>
                </a:solidFill>
              </a:rPr>
              <a:t>- lie on your side</a:t>
            </a:r>
            <a:br>
              <a:rPr lang="en-GB" sz="1200" dirty="0">
                <a:solidFill>
                  <a:srgbClr val="000000"/>
                </a:solidFill>
              </a:rPr>
            </a:br>
            <a:r>
              <a:rPr lang="en-GB" sz="1200" dirty="0">
                <a:solidFill>
                  <a:srgbClr val="000000"/>
                </a:solidFill>
              </a:rPr>
              <a:t>- if you are feeling anxious or panicky concentrate on breathing slowly in through your nose and out through your mouth</a:t>
            </a:r>
            <a:br>
              <a:rPr lang="en-GB" sz="1200" dirty="0">
                <a:solidFill>
                  <a:srgbClr val="000000"/>
                </a:solidFill>
              </a:rPr>
            </a:br>
            <a:r>
              <a:rPr lang="en-GB" sz="1200" dirty="0">
                <a:solidFill>
                  <a:srgbClr val="000000"/>
                </a:solidFill>
              </a:rPr>
              <a:t>- if you can swallow drink some water or orange squash</a:t>
            </a:r>
            <a:br>
              <a:rPr lang="en-GB" sz="1200" dirty="0">
                <a:solidFill>
                  <a:srgbClr val="000000"/>
                </a:solidFill>
              </a:rPr>
            </a:br>
            <a:r>
              <a:rPr lang="en-GB" sz="1200" dirty="0">
                <a:solidFill>
                  <a:srgbClr val="000000"/>
                </a:solidFill>
              </a:rPr>
              <a:t>- if you start to feel unwell call for help while you are able to</a:t>
            </a:r>
            <a:endParaRPr lang="en-GB" sz="1200" b="1"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charset="0"/>
                <a:ea typeface="+mn-ea"/>
                <a:cs typeface="+mn-cs"/>
              </a:rPr>
              <a:t>Bullying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i="0" u="none" strike="noStrike" kern="1200" cap="none" spc="0" normalizeH="0" baseline="0" noProof="0" dirty="0">
                <a:ln>
                  <a:noFill/>
                </a:ln>
                <a:solidFill>
                  <a:srgbClr val="000000"/>
                </a:solidFill>
                <a:effectLst/>
                <a:uLnTx/>
                <a:uFillTx/>
                <a:latin typeface="Arial" charset="0"/>
                <a:ea typeface="+mn-ea"/>
                <a:cs typeface="+mn-cs"/>
              </a:rPr>
              <a:t>Not everyone </a:t>
            </a:r>
            <a:r>
              <a:rPr lang="en-GB" sz="1200" dirty="0">
                <a:solidFill>
                  <a:srgbClr val="000000"/>
                </a:solidFill>
              </a:rPr>
              <a:t>who uses Spice wants to.</a:t>
            </a:r>
            <a:br>
              <a:rPr lang="en-GB" sz="1200" dirty="0">
                <a:solidFill>
                  <a:srgbClr val="000000"/>
                </a:solidFill>
              </a:rPr>
            </a:br>
            <a:r>
              <a:rPr lang="en-GB" sz="1200" dirty="0">
                <a:solidFill>
                  <a:srgbClr val="000000"/>
                </a:solidFill>
              </a:rPr>
              <a:t>If you feel pressured in to using it, have been spiked or are having other problems talk to health-care or the listening service. Being made to take Spice, doing challenges like Man Down or taking it without meaning to is so dangerous. Please speak to someone.</a:t>
            </a:r>
            <a:br>
              <a:rPr lang="en-GB" sz="1200" dirty="0">
                <a:solidFill>
                  <a:srgbClr val="000000"/>
                </a:solidFill>
              </a:rPr>
            </a:br>
            <a:br>
              <a:rPr kumimoji="0" lang="en-GB" sz="1200" b="1" i="0" u="none" strike="noStrike" kern="1200" cap="none" spc="0" normalizeH="0" baseline="0" noProof="0" dirty="0">
                <a:ln>
                  <a:noFill/>
                </a:ln>
                <a:solidFill>
                  <a:srgbClr val="000000"/>
                </a:solidFill>
                <a:effectLst/>
                <a:uLnTx/>
                <a:uFillTx/>
                <a:latin typeface="Arial" charset="0"/>
                <a:ea typeface="+mn-ea"/>
                <a:cs typeface="+mn-cs"/>
              </a:rPr>
            </a:br>
            <a:r>
              <a:rPr kumimoji="0" lang="en-GB" sz="1200" b="1" i="0" u="none" strike="noStrike" kern="1200" cap="none" spc="0" normalizeH="0" baseline="0" noProof="0" dirty="0">
                <a:ln>
                  <a:noFill/>
                </a:ln>
                <a:solidFill>
                  <a:srgbClr val="000000"/>
                </a:solidFill>
                <a:effectLst/>
                <a:uLnTx/>
                <a:uFillTx/>
                <a:latin typeface="Arial" charset="0"/>
                <a:ea typeface="+mn-ea"/>
                <a:cs typeface="+mn-cs"/>
              </a:rPr>
              <a:t>Getting help and Dependency</a:t>
            </a:r>
            <a:br>
              <a:rPr lang="en-GB" sz="1200" b="1" dirty="0">
                <a:solidFill>
                  <a:srgbClr val="000000"/>
                </a:solidFill>
              </a:rPr>
            </a:br>
            <a:r>
              <a:rPr lang="en-GB" sz="1200" dirty="0">
                <a:solidFill>
                  <a:srgbClr val="000000"/>
                </a:solidFill>
              </a:rPr>
              <a:t>If you are using Spice and don’t feel you can cope without it – physically or mentally, please speak to the Health Care team. Spice withdrawal can be unpleasant though isn’t dangerous. There is help available to make the symptoms easier to cope with.</a:t>
            </a:r>
            <a:endParaRPr lang="en-GB" sz="1200" b="1"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200" b="1"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charset="0"/>
                <a:ea typeface="+mn-ea"/>
                <a:cs typeface="+mn-cs"/>
              </a:rPr>
              <a:t>On the out</a:t>
            </a: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dirty="0">
                <a:solidFill>
                  <a:srgbClr val="000000"/>
                </a:solidFill>
              </a:rPr>
              <a:t>If you plan on vaping on the out be aware that some vapes are found to contain spice. Highest risk is E-Liquids claiming to be THC or CBD. A high proportion of these are found to contain dangerous contaminants including Spice or other toxic additives.</a:t>
            </a:r>
            <a:endParaRPr kumimoji="0" lang="en-GB" sz="120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8847B9C5-B7AB-69FE-D188-EE272BD54D3E}"/>
              </a:ext>
            </a:extLst>
          </p:cNvPr>
          <p:cNvSpPr txBox="1"/>
          <p:nvPr/>
        </p:nvSpPr>
        <p:spPr>
          <a:xfrm>
            <a:off x="6022162" y="8837120"/>
            <a:ext cx="801823" cy="261610"/>
          </a:xfrm>
          <a:prstGeom prst="rect">
            <a:avLst/>
          </a:prstGeom>
          <a:noFill/>
        </p:spPr>
        <p:txBody>
          <a:bodyPr wrap="none" rtlCol="0">
            <a:spAutoFit/>
          </a:bodyPr>
          <a:lstStyle/>
          <a:p>
            <a:r>
              <a:rPr lang="en-GB" sz="1100" dirty="0">
                <a:solidFill>
                  <a:schemeClr val="bg1"/>
                </a:solidFill>
              </a:rPr>
              <a:t>v1.2: 8/26</a:t>
            </a:r>
          </a:p>
        </p:txBody>
      </p:sp>
    </p:spTree>
    <p:extLst>
      <p:ext uri="{BB962C8B-B14F-4D97-AF65-F5344CB8AC3E}">
        <p14:creationId xmlns:p14="http://schemas.microsoft.com/office/powerpoint/2010/main" val="3351057549"/>
      </p:ext>
    </p:extLst>
  </p:cSld>
  <p:clrMapOvr>
    <a:masterClrMapping/>
  </p:clrMapOvr>
</p:sld>
</file>

<file path=ppt/theme/theme1.xml><?xml version="1.0" encoding="utf-8"?>
<a:theme xmlns:a="http://schemas.openxmlformats.org/drawingml/2006/main" name="Default Design">
  <a:themeElements>
    <a:clrScheme name="">
      <a:dk1>
        <a:srgbClr val="808080"/>
      </a:dk1>
      <a:lt1>
        <a:srgbClr val="FFFFFF"/>
      </a:lt1>
      <a:dk2>
        <a:srgbClr val="000000"/>
      </a:dk2>
      <a:lt2>
        <a:srgbClr val="000000"/>
      </a:lt2>
      <a:accent1>
        <a:srgbClr val="00CC99"/>
      </a:accent1>
      <a:accent2>
        <a:srgbClr val="3333CC"/>
      </a:accent2>
      <a:accent3>
        <a:srgbClr val="AAAAAA"/>
      </a:accent3>
      <a:accent4>
        <a:srgbClr val="DADADA"/>
      </a:accent4>
      <a:accent5>
        <a:srgbClr val="AAE2CA"/>
      </a:accent5>
      <a:accent6>
        <a:srgbClr val="2D2DB9"/>
      </a:accent6>
      <a:hlink>
        <a:srgbClr val="CC3399"/>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18302</TotalTime>
  <Words>1241</Words>
  <Application>Microsoft Office PowerPoint</Application>
  <PresentationFormat>On-screen Show (4:3)</PresentationFormat>
  <Paragraphs>34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 Black</vt:lpstr>
      <vt:lpstr>Arial</vt:lpstr>
      <vt:lpstr>Times New Roman</vt:lpstr>
      <vt:lpstr>Default Design</vt:lpstr>
      <vt:lpstr>PowerPoint Presentation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Vicky &amp; Kev</dc:creator>
  <cp:lastModifiedBy>kevin flemen</cp:lastModifiedBy>
  <cp:revision>241</cp:revision>
  <cp:lastPrinted>2005-10-15T21:18:19Z</cp:lastPrinted>
  <dcterms:created xsi:type="dcterms:W3CDTF">2001-12-10T19:14:53Z</dcterms:created>
  <dcterms:modified xsi:type="dcterms:W3CDTF">2026-08-28T08:07:39Z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2262870</vt:lpwstr>
  </property>
  <property fmtid="{D5CDD505-2E9C-101B-9397-08002B2CF9AE}" pid="3" name="NXPowerLiteSettings">
    <vt:lpwstr>B74006B004C800</vt:lpwstr>
  </property>
  <property fmtid="{D5CDD505-2E9C-101B-9397-08002B2CF9AE}" pid="4" name="NXPowerLiteVersion">
    <vt:lpwstr>D5.0.5</vt:lpwstr>
  </property>
</Properties>
</file>